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0"/>
  </p:notesMasterIdLst>
  <p:sldIdLst>
    <p:sldId id="256" r:id="rId5"/>
    <p:sldId id="257" r:id="rId6"/>
    <p:sldId id="258" r:id="rId7"/>
    <p:sldId id="259" r:id="rId8"/>
    <p:sldId id="260" r:id="rId9"/>
    <p:sldId id="304" r:id="rId10"/>
    <p:sldId id="305" r:id="rId11"/>
    <p:sldId id="306" r:id="rId12"/>
    <p:sldId id="307" r:id="rId13"/>
    <p:sldId id="308" r:id="rId14"/>
    <p:sldId id="309" r:id="rId15"/>
    <p:sldId id="312" r:id="rId16"/>
    <p:sldId id="313" r:id="rId17"/>
    <p:sldId id="310" r:id="rId18"/>
    <p:sldId id="311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14" r:id="rId47"/>
    <p:sldId id="261" r:id="rId48"/>
    <p:sldId id="262" r:id="rId49"/>
    <p:sldId id="263" r:id="rId50"/>
    <p:sldId id="264" r:id="rId51"/>
    <p:sldId id="268" r:id="rId52"/>
    <p:sldId id="265" r:id="rId53"/>
    <p:sldId id="266" r:id="rId54"/>
    <p:sldId id="275" r:id="rId55"/>
    <p:sldId id="270" r:id="rId56"/>
    <p:sldId id="272" r:id="rId57"/>
    <p:sldId id="273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510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BDBEE-D945-4349-AC3D-8D1A508AE7A4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1DFBB-54FC-4BF1-973F-0AA75E79D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me_tre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rank_Rosenblatt#cite_note-7" TargetMode="External"/><Relationship Id="rId5" Type="http://schemas.openxmlformats.org/officeDocument/2006/relationships/hyperlink" Target="https://en.wikipedia.org/wiki/IBM_704" TargetMode="External"/><Relationship Id="rId4" Type="http://schemas.openxmlformats.org/officeDocument/2006/relationships/hyperlink" Target="https://en.wikipedia.org/wiki/Alpha-beta_prunin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</a:t>
            </a:r>
            <a:r>
              <a:rPr lang="en-US" baseline="0" dirty="0"/>
              <a:t> which is as capable as humans. Artificial Intelligence 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main driver of the machine was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ame tree"/>
              </a:rPr>
              <a:t>search 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board positions reachable from the current state. Since he had only a very limited amount of available computer memory, Samuel implemented what is now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pha-beta pruning"/>
              </a:rPr>
              <a:t>alpha-beta pruning</a:t>
            </a:r>
            <a:endParaRPr lang="en-US" baseline="0" dirty="0"/>
          </a:p>
          <a:p>
            <a:r>
              <a:rPr lang="en-US" baseline="0" dirty="0"/>
              <a:t>Rosenblatt – perceptron illustrates fundamental properties of intelligent systems, without becoming enmeshed in special and frequently unknown conditions.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electronic device which was constructed with biological principles and showed an ability to learn. initially simulated on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BM 704"/>
              </a:rPr>
              <a:t>IBM 704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computer at Cornell Aeronautical Laboratory in 1957.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a triangle was held before the perceptron's eye, it would pick up the image and convey it along a random succession of lines to the response units, where the image was registered</a:t>
            </a:r>
          </a:p>
          <a:p>
            <a:r>
              <a:rPr lang="en-US" baseline="0" dirty="0"/>
              <a:t>Delta learning rule or least square problem-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 rule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gradient descent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rule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updating the weights of the inputs to artificial neurons in a single-layer neural network.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Induction where a system tries to induce a general rule from a set of observed instances. </a:t>
            </a:r>
          </a:p>
          <a:p>
            <a:r>
              <a:rPr lang="en-US" baseline="0" dirty="0" err="1"/>
              <a:t>Minsky</a:t>
            </a:r>
            <a:r>
              <a:rPr lang="en-US" baseline="0" dirty="0"/>
              <a:t> – limitations of perceptron, said the perceptron cannot handle XOR problem , </a:t>
            </a:r>
            <a:r>
              <a:rPr lang="en-US" baseline="0" dirty="0" err="1"/>
              <a:t>inseperable</a:t>
            </a:r>
            <a:r>
              <a:rPr lang="en-US" baseline="0" dirty="0"/>
              <a:t> data distributions cannot be handled.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Symbolic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human-readable symbols that represent real-world entities or concepts as well as logic (the mathematically provable logical methods) in order to create ‘rules’ for the concrete manipulation of those symbols, leading to a rule-based system.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3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Williams and Neilson worked</a:t>
            </a:r>
            <a:r>
              <a:rPr lang="en-US" baseline="0" dirty="0"/>
              <a:t> on Back </a:t>
            </a:r>
            <a:r>
              <a:rPr lang="en-US" baseline="0" dirty="0" err="1"/>
              <a:t>Propogation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Valiant’s</a:t>
            </a:r>
            <a:endParaRPr lang="en-US" dirty="0"/>
          </a:p>
          <a:p>
            <a:r>
              <a:rPr lang="en-US" dirty="0"/>
              <a:t>SVM</a:t>
            </a:r>
            <a:r>
              <a:rPr lang="en-US" baseline="0" dirty="0"/>
              <a:t> had empirical results.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6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3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your email program watches which emails you do or do not mark as spam, and based on that learns how to better filter spam. What is the task T in this setting?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1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</a:t>
            </a:r>
            <a:r>
              <a:rPr lang="en-US" baseline="0" dirty="0"/>
              <a:t> to choose the training data. What is the target function or how to represent the model. Ex – given a board position what move to make. </a:t>
            </a:r>
          </a:p>
          <a:p>
            <a:r>
              <a:rPr lang="en-US" baseline="0" dirty="0"/>
              <a:t>Choose a learning algorithm that will infer the target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4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Rlearner</a:t>
            </a:r>
            <a:r>
              <a:rPr lang="en-US" baseline="0" dirty="0"/>
              <a:t> learns policy. Not only for short term reward but overall utility of agent over time horizon is optimized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9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62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853-70BB-4021-836C-0DB3349F6B8F}" type="datetime1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2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05C65-34C5-497B-AB89-7082C5FEAB64}" type="datetime1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A553-4A70-40DC-9AF3-4E69578CB007}" type="datetime1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0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FB09-61DF-4A44-A8CC-A083E3A4A8C4}" type="datetime1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2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75B37-FE32-4A3E-8540-ECA0A35AD7EC}" type="datetime1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6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2D53-C3C3-48E2-87F2-3DC44392799D}" type="datetime1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4AA4A-869E-4F61-B5FA-A3F8EC6511B9}" type="datetime1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6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8B36-2579-4D82-BCA3-0A2191930A24}" type="datetime1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D912-818D-4987-A84F-AB9B31EA705B}" type="datetime1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2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EF2-99C5-461F-86C2-8A535E26B4E1}" type="datetime1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99FE-726B-4B75-B3E7-A800CBA9A467}" type="datetime1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F2D13-9108-446A-A14F-2922B51A4854}" type="datetime1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7850" y="1712913"/>
            <a:ext cx="9144000" cy="2387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Algerian" panose="04020705040A02060702" pitchFamily="82" charset="0"/>
              </a:rPr>
              <a:t>Machine Learning</a:t>
            </a:r>
            <a:br>
              <a:rPr lang="en-US" dirty="0">
                <a:solidFill>
                  <a:srgbClr val="002060"/>
                </a:solidFill>
                <a:latin typeface="Algerian" panose="04020705040A02060702" pitchFamily="82" charset="0"/>
              </a:rPr>
            </a:br>
            <a:r>
              <a:rPr lang="en-US" dirty="0">
                <a:solidFill>
                  <a:srgbClr val="002060"/>
                </a:solidFill>
                <a:latin typeface="Algerian" panose="04020705040A02060702" pitchFamily="82" charset="0"/>
              </a:rPr>
              <a:t>MCA 5152</a:t>
            </a:r>
            <a:br>
              <a:rPr lang="en-US" dirty="0">
                <a:solidFill>
                  <a:srgbClr val="002060"/>
                </a:solidFill>
                <a:latin typeface="Algerian" panose="04020705040A02060702" pitchFamily="82" charset="0"/>
              </a:rPr>
            </a:br>
            <a:endParaRPr lang="en-US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037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EBC00-24F4-43D2-A3B1-0667E98A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6" y="402380"/>
            <a:ext cx="11757707" cy="595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CFD5F-BB87-4558-9CDA-67CD2C50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797594"/>
            <a:ext cx="11789749" cy="381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19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B8CEC-7D18-499E-BF04-82EA6120D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0" y="419099"/>
            <a:ext cx="11515600" cy="56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8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C9BD2-4FC8-465A-B1C7-82C90CE51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6636"/>
            <a:ext cx="11542186" cy="432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5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A330D-E913-4FAD-98B2-F5BCE15B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562151"/>
            <a:ext cx="11639550" cy="52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7C41E-AE8B-488E-9642-7669A29F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601206"/>
            <a:ext cx="11849100" cy="52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1D9BE-4D95-42FE-B259-AE036EDFC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5927" y="471487"/>
            <a:ext cx="5634673" cy="2443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A81C92-0E24-4A5D-9BB3-03880C7020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27" y="3048000"/>
            <a:ext cx="5634673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AA1CB-F85F-4F5B-BFC4-187192D0A5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202" y="245745"/>
            <a:ext cx="6876098" cy="2830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3A685-52AE-4753-967E-EB0A68B75C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9090" y="3332480"/>
            <a:ext cx="6760210" cy="30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6C751-C77E-4E9D-A2E4-D920E98B06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0827" y="136525"/>
            <a:ext cx="6285548" cy="2841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B5A97-B62E-41EA-AA00-50D6FE9B20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97505" y="3149600"/>
            <a:ext cx="6285548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66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CE5E0-EBDC-4D24-B580-82F33C6C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976312"/>
            <a:ext cx="10777538" cy="366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7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3"/>
            <a:ext cx="10515600" cy="47110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History</a:t>
            </a:r>
          </a:p>
          <a:p>
            <a:r>
              <a:rPr lang="en-US" dirty="0"/>
              <a:t>Definition of ML</a:t>
            </a:r>
          </a:p>
          <a:p>
            <a:r>
              <a:rPr lang="en-US" dirty="0"/>
              <a:t>Types of Learning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dirty="0"/>
              <a:t>Terminology</a:t>
            </a:r>
          </a:p>
          <a:p>
            <a:pPr lvl="1"/>
            <a:r>
              <a:rPr lang="en-US" dirty="0"/>
              <a:t>Hypothesis Space</a:t>
            </a:r>
          </a:p>
          <a:p>
            <a:pPr lvl="1"/>
            <a:r>
              <a:rPr lang="en-US" dirty="0"/>
              <a:t>Inductive Bias</a:t>
            </a:r>
          </a:p>
          <a:p>
            <a:pPr lvl="1"/>
            <a:r>
              <a:rPr lang="en-US" dirty="0"/>
              <a:t>Inductive Learning</a:t>
            </a:r>
          </a:p>
          <a:p>
            <a:pPr lvl="1"/>
            <a:r>
              <a:rPr lang="en-US" dirty="0"/>
              <a:t>Generalization</a:t>
            </a:r>
          </a:p>
          <a:p>
            <a:pPr lvl="1"/>
            <a:r>
              <a:rPr lang="en-US" dirty="0"/>
              <a:t>Bias &amp; Variance</a:t>
            </a:r>
          </a:p>
          <a:p>
            <a:r>
              <a:rPr lang="en-US" dirty="0"/>
              <a:t>Basic Concepts in Machine Learning</a:t>
            </a:r>
          </a:p>
          <a:p>
            <a:pPr lvl="1"/>
            <a:r>
              <a:rPr lang="en-US" dirty="0"/>
              <a:t>Parametric vs. Non Parametric Models</a:t>
            </a:r>
          </a:p>
          <a:p>
            <a:pPr lvl="1"/>
            <a:r>
              <a:rPr lang="en-US" dirty="0"/>
              <a:t>Curse of Dimensionality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No free lunch theories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53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E6941-2B8C-4F5A-8143-D09C4EFCE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12500" r="20469" b="4861"/>
          <a:stretch/>
        </p:blipFill>
        <p:spPr>
          <a:xfrm>
            <a:off x="2085975" y="308678"/>
            <a:ext cx="8191500" cy="62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9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AD7FA-5E98-4634-9C62-B464A629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46" y="190500"/>
            <a:ext cx="8367907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6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4857-C85E-4E00-9451-F4D2DC85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36525"/>
            <a:ext cx="5095875" cy="725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2D5B2-A087-45BF-BCC2-BFD3EFE6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25" y="982132"/>
            <a:ext cx="7619150" cy="57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2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20B7D-5BAB-455F-A7D5-01B994D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86" y="166687"/>
            <a:ext cx="7885414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12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C5B89-877D-4816-B64C-C2FACB61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36525"/>
            <a:ext cx="9103783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1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AC2D9-4E79-42F2-B213-4EC7A301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385762"/>
            <a:ext cx="10439400" cy="56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1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F1479-4034-4F13-9CED-42577722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83" y="161925"/>
            <a:ext cx="8648349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0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1D901-4081-4C3B-9137-BE13BA7A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871537"/>
            <a:ext cx="9845676" cy="40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6FB1D-3E78-481F-AF49-8D8F8D46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"/>
            <a:ext cx="10820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65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1B657-0F74-4AB5-A50F-E2CB58D4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14" y="136525"/>
            <a:ext cx="8533372" cy="66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457"/>
            <a:ext cx="10515600" cy="4696506"/>
          </a:xfrm>
        </p:spPr>
        <p:txBody>
          <a:bodyPr>
            <a:normAutofit/>
          </a:bodyPr>
          <a:lstStyle/>
          <a:p>
            <a:r>
              <a:rPr lang="en-US" dirty="0"/>
              <a:t>1950s – Arthur Samuel’s checkers playing games</a:t>
            </a:r>
          </a:p>
          <a:p>
            <a:r>
              <a:rPr lang="en-US" dirty="0"/>
              <a:t>1960s </a:t>
            </a:r>
          </a:p>
          <a:p>
            <a:pPr lvl="1"/>
            <a:r>
              <a:rPr lang="en-US" dirty="0"/>
              <a:t> Rosenblatt proposed a perceptron</a:t>
            </a:r>
          </a:p>
          <a:p>
            <a:pPr lvl="1"/>
            <a:r>
              <a:rPr lang="en-US" dirty="0"/>
              <a:t>Delta Learning Rule</a:t>
            </a:r>
          </a:p>
          <a:p>
            <a:pPr lvl="1"/>
            <a:r>
              <a:rPr lang="en-US" dirty="0" err="1"/>
              <a:t>Minsky</a:t>
            </a:r>
            <a:r>
              <a:rPr lang="en-US" dirty="0"/>
              <a:t> and </a:t>
            </a:r>
            <a:r>
              <a:rPr lang="en-US" dirty="0" err="1"/>
              <a:t>Papert</a:t>
            </a:r>
            <a:endParaRPr lang="en-US" dirty="0"/>
          </a:p>
          <a:p>
            <a:r>
              <a:rPr lang="en-US" dirty="0"/>
              <a:t>1970s</a:t>
            </a:r>
          </a:p>
          <a:p>
            <a:pPr lvl="1"/>
            <a:r>
              <a:rPr lang="en-US" dirty="0"/>
              <a:t>Symbolic concept of Induction</a:t>
            </a:r>
          </a:p>
          <a:p>
            <a:pPr lvl="1"/>
            <a:r>
              <a:rPr lang="en-US" dirty="0"/>
              <a:t>Expert systems</a:t>
            </a:r>
          </a:p>
          <a:p>
            <a:pPr lvl="1"/>
            <a:r>
              <a:rPr lang="en-US" dirty="0"/>
              <a:t>Ross Quinlan’s ID3</a:t>
            </a:r>
          </a:p>
          <a:p>
            <a:pPr lvl="1"/>
            <a:r>
              <a:rPr lang="en-US" dirty="0"/>
              <a:t>Symbolic Natural Language Processing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0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718CA-8F40-4987-98C1-593F05E1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38125"/>
            <a:ext cx="98012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1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53139-D098-416F-83C2-355A5F9B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46" y="80962"/>
            <a:ext cx="8954108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22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ED2FD-FD75-4E43-AA5E-9BC89FC2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28" y="215900"/>
            <a:ext cx="8622918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01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0B90C-D862-4D7D-96E1-0B62F49A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18" y="120650"/>
            <a:ext cx="8851764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38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01C83-AC8C-4070-9243-100F6D59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29" y="136525"/>
            <a:ext cx="8349121" cy="664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33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5846B-4507-4BC0-BE7F-35C14FC2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7" y="136525"/>
            <a:ext cx="10054125" cy="67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03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5214E-7DF6-4DA7-A644-F49FE4C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6525"/>
            <a:ext cx="973455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942F3-F60E-4010-A3D7-A9248E3D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893762"/>
            <a:ext cx="98964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5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33E02-9BED-4C82-A43C-E79AE244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09" y="68262"/>
            <a:ext cx="7893181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1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77C3B-BB50-4F57-A6BD-9BE2A7D0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61937"/>
            <a:ext cx="100965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63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37A70-D2A5-4CF9-BF13-2BDD92E0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90" y="136525"/>
            <a:ext cx="9748020" cy="64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81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429"/>
            <a:ext cx="10515600" cy="47255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1980s</a:t>
            </a:r>
          </a:p>
          <a:p>
            <a:pPr lvl="1"/>
            <a:r>
              <a:rPr lang="en-US" dirty="0"/>
              <a:t>Advanced Decision Trees and Rule Learning</a:t>
            </a:r>
          </a:p>
          <a:p>
            <a:pPr lvl="1"/>
            <a:r>
              <a:rPr lang="en-US" dirty="0"/>
              <a:t>Resurgence in Neural Networks – Back Propagation</a:t>
            </a:r>
          </a:p>
          <a:p>
            <a:pPr lvl="1"/>
            <a:r>
              <a:rPr lang="en-US" dirty="0" err="1"/>
              <a:t>Werbos</a:t>
            </a:r>
            <a:r>
              <a:rPr lang="en-US" dirty="0"/>
              <a:t> - Multilayer Perceptron Networks  </a:t>
            </a:r>
          </a:p>
          <a:p>
            <a:pPr lvl="1"/>
            <a:r>
              <a:rPr lang="en-US" dirty="0" err="1"/>
              <a:t>Valiant’s</a:t>
            </a:r>
            <a:r>
              <a:rPr lang="en-US" dirty="0"/>
              <a:t> Probably Approximate Correct Learning (PAC)  Learning Theory – experimental methodology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1990s</a:t>
            </a:r>
          </a:p>
          <a:p>
            <a:pPr lvl="1"/>
            <a:r>
              <a:rPr lang="en-US" dirty="0" err="1"/>
              <a:t>Vapnik</a:t>
            </a:r>
            <a:r>
              <a:rPr lang="en-US" dirty="0"/>
              <a:t>, Cortes  – Support Vector Machines, Kernels in 2000</a:t>
            </a:r>
          </a:p>
          <a:p>
            <a:pPr lvl="1"/>
            <a:r>
              <a:rPr lang="en-US" dirty="0"/>
              <a:t>Data Mining</a:t>
            </a:r>
          </a:p>
          <a:p>
            <a:pPr lvl="1"/>
            <a:r>
              <a:rPr lang="en-US" dirty="0"/>
              <a:t>Freund &amp; </a:t>
            </a:r>
            <a:r>
              <a:rPr lang="en-US" dirty="0" err="1"/>
              <a:t>Shapire</a:t>
            </a:r>
            <a:r>
              <a:rPr lang="en-US" dirty="0"/>
              <a:t> – ADA Boost – create a strong classifier from an ensemble of weak classifiers</a:t>
            </a:r>
          </a:p>
          <a:p>
            <a:pPr lvl="1"/>
            <a:r>
              <a:rPr lang="en-US" dirty="0"/>
              <a:t>Bremen - Random Forest - 2001</a:t>
            </a:r>
          </a:p>
          <a:p>
            <a:pPr lvl="1"/>
            <a:r>
              <a:rPr lang="en-US" dirty="0"/>
              <a:t>Bayes Net </a:t>
            </a:r>
          </a:p>
          <a:p>
            <a:pPr lvl="1"/>
            <a:r>
              <a:rPr lang="en-US" dirty="0"/>
              <a:t>Adaptive Agents and Web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1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CF262-F431-45D8-94E8-5BB6DDF4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37" y="195262"/>
            <a:ext cx="7986526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14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DC384-97E6-4B50-9E85-1023E060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32" y="114300"/>
            <a:ext cx="919893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2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9495A-71F3-48BB-A5E7-F3BF8032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84" y="100973"/>
            <a:ext cx="7544091" cy="66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47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0E7FF-27B4-486E-B66A-2128406AE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63" y="218096"/>
            <a:ext cx="11122073" cy="650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63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Vs. Machine Learning Solution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Data		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Output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Data		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Program or Learning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to solve subsequent tasks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44913" y="3468914"/>
            <a:ext cx="2960915" cy="986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COMPUTER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90057" y="2757714"/>
            <a:ext cx="624114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038600" y="2670629"/>
            <a:ext cx="504371" cy="79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25371" y="4455886"/>
            <a:ext cx="0" cy="49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344229" y="3379221"/>
            <a:ext cx="2960915" cy="986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COMPUTER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561943" y="2757714"/>
            <a:ext cx="856343" cy="621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056914" y="2757714"/>
            <a:ext cx="522515" cy="621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</p:cNvCxnSpPr>
          <p:nvPr/>
        </p:nvCxnSpPr>
        <p:spPr>
          <a:xfrm flipH="1">
            <a:off x="8824686" y="4366193"/>
            <a:ext cx="1" cy="58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0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Machine Learning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Arthur Samuel (1959). </a:t>
            </a:r>
          </a:p>
          <a:p>
            <a:pPr lvl="1"/>
            <a:r>
              <a:rPr lang="en-US" dirty="0"/>
              <a:t>Field of study that gives computers the ability to learn without being explicitly programmed.</a:t>
            </a:r>
          </a:p>
          <a:p>
            <a:endParaRPr lang="en-US" dirty="0"/>
          </a:p>
          <a:p>
            <a:r>
              <a:rPr lang="en-US" dirty="0"/>
              <a:t>Tom Mitchel (1998)</a:t>
            </a:r>
          </a:p>
          <a:p>
            <a:pPr lvl="1"/>
            <a:r>
              <a:rPr lang="en-US" dirty="0"/>
              <a:t>A computer program is said to learn</a:t>
            </a:r>
          </a:p>
          <a:p>
            <a:pPr lvl="1"/>
            <a:r>
              <a:rPr lang="en-US" dirty="0"/>
              <a:t>from experience E </a:t>
            </a:r>
          </a:p>
          <a:p>
            <a:pPr lvl="1"/>
            <a:r>
              <a:rPr lang="en-US" dirty="0"/>
              <a:t>with respect to some task T</a:t>
            </a:r>
          </a:p>
          <a:p>
            <a:pPr lvl="1"/>
            <a:r>
              <a:rPr lang="en-US" dirty="0"/>
              <a:t>and some performance measure P, </a:t>
            </a:r>
          </a:p>
          <a:p>
            <a:pPr lvl="1"/>
            <a:r>
              <a:rPr lang="en-US" dirty="0"/>
              <a:t>if its performance on T, as measured by P, improves with experience 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3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2328" y="2002971"/>
            <a:ext cx="7532914" cy="375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672114" y="3352800"/>
            <a:ext cx="1944915" cy="74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71657" y="3338286"/>
            <a:ext cx="1741714" cy="75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38286" y="2888343"/>
            <a:ext cx="566057" cy="46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12146" y="2429318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Experiences/Data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512457" y="4115759"/>
            <a:ext cx="725714" cy="62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5632" y="4855988"/>
            <a:ext cx="285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Knowledge/Bias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7029" y="3715657"/>
            <a:ext cx="1654628" cy="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37943" y="333828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153400" y="2674648"/>
            <a:ext cx="830943" cy="62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3400" y="2329872"/>
            <a:ext cx="146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Problem/Task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153400" y="4130450"/>
            <a:ext cx="830943" cy="61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18730" y="4798889"/>
            <a:ext cx="218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Answer/Performance</a:t>
            </a:r>
          </a:p>
        </p:txBody>
      </p:sp>
    </p:spTree>
    <p:extLst>
      <p:ext uri="{BB962C8B-B14F-4D97-AF65-F5344CB8AC3E}">
        <p14:creationId xmlns:p14="http://schemas.microsoft.com/office/powerpoint/2010/main" val="729981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43" y="1825625"/>
            <a:ext cx="5569857" cy="4351338"/>
          </a:xfrm>
        </p:spPr>
        <p:txBody>
          <a:bodyPr>
            <a:normAutofit/>
          </a:bodyPr>
          <a:lstStyle/>
          <a:p>
            <a:r>
              <a:rPr lang="en-US" dirty="0"/>
              <a:t> Supervised learning</a:t>
            </a:r>
          </a:p>
          <a:p>
            <a:pPr lvl="1"/>
            <a:r>
              <a:rPr lang="en-US" dirty="0"/>
              <a:t>predict y from x </a:t>
            </a:r>
          </a:p>
          <a:p>
            <a:pPr lvl="1"/>
            <a:r>
              <a:rPr lang="en-US" dirty="0"/>
              <a:t>Given a labelled set of input-output pairs, Map input x to output y</a:t>
            </a:r>
          </a:p>
          <a:p>
            <a:pPr lvl="1"/>
            <a:r>
              <a:rPr lang="en-US" dirty="0"/>
              <a:t>Given: Training set {(x</a:t>
            </a:r>
            <a:r>
              <a:rPr lang="en-US" baseline="-25000" dirty="0"/>
              <a:t>i 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) | </a:t>
            </a:r>
            <a:r>
              <a:rPr lang="en-US" dirty="0" err="1"/>
              <a:t>i</a:t>
            </a:r>
            <a:r>
              <a:rPr lang="en-US" dirty="0"/>
              <a:t> = 1 … n} </a:t>
            </a:r>
          </a:p>
          <a:p>
            <a:pPr lvl="1"/>
            <a:r>
              <a:rPr lang="en-US" dirty="0"/>
              <a:t>Find: A good approximation to </a:t>
            </a:r>
          </a:p>
          <a:p>
            <a:pPr marL="914400" lvl="2" indent="0">
              <a:buNone/>
            </a:pPr>
            <a:r>
              <a:rPr lang="en-US" dirty="0"/>
              <a:t>f : X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Y</a:t>
            </a:r>
          </a:p>
          <a:p>
            <a:pPr lvl="1"/>
            <a:r>
              <a:rPr lang="en-US" dirty="0"/>
              <a:t>Classification – y is categorical </a:t>
            </a:r>
          </a:p>
          <a:p>
            <a:pPr lvl="1"/>
            <a:r>
              <a:rPr lang="en-US" dirty="0"/>
              <a:t>Regression – y is real values</a:t>
            </a:r>
          </a:p>
          <a:p>
            <a:pPr lvl="1"/>
            <a:r>
              <a:rPr lang="en-US" dirty="0"/>
              <a:t>Examples - spam detection, Digit Recognition, stock prices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6326378" y="1690688"/>
            <a:ext cx="4234613" cy="3919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11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248228" y="1479550"/>
            <a:ext cx="9100457" cy="4775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7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343" y="1587614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 model p(x), evaluate how likely x is, understand x</a:t>
            </a:r>
          </a:p>
          <a:p>
            <a:pPr lvl="1"/>
            <a:r>
              <a:rPr lang="en-US" dirty="0"/>
              <a:t>Find interesting patterns or knowledge discovery</a:t>
            </a:r>
          </a:p>
          <a:p>
            <a:pPr lvl="1"/>
            <a:r>
              <a:rPr lang="en-US" dirty="0"/>
              <a:t>clustering, patterns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5834743" y="972457"/>
            <a:ext cx="4893163" cy="50695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8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2000s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New Hardware – GPUS</a:t>
            </a:r>
          </a:p>
          <a:p>
            <a:pPr lvl="1"/>
            <a:r>
              <a:rPr lang="en-US" dirty="0"/>
              <a:t>Cloud Enabled</a:t>
            </a:r>
          </a:p>
          <a:p>
            <a:pPr lvl="1"/>
            <a:r>
              <a:rPr lang="en-US" dirty="0"/>
              <a:t>Availability of Big Data</a:t>
            </a:r>
          </a:p>
          <a:p>
            <a:pPr lvl="1"/>
            <a:r>
              <a:rPr lang="en-US" dirty="0"/>
              <a:t>Milestones</a:t>
            </a:r>
          </a:p>
          <a:p>
            <a:pPr lvl="2"/>
            <a:r>
              <a:rPr lang="en-US" dirty="0"/>
              <a:t>1997 – Deep Blue beat Gary Kasparov in a game of chess</a:t>
            </a:r>
          </a:p>
          <a:p>
            <a:pPr lvl="2"/>
            <a:r>
              <a:rPr lang="en-US" dirty="0"/>
              <a:t>2009 – Google built Self Driving Cars</a:t>
            </a:r>
          </a:p>
          <a:p>
            <a:pPr lvl="2"/>
            <a:r>
              <a:rPr lang="en-US" dirty="0"/>
              <a:t>2011 – IBM’s Watson won the popular game of jeopardy</a:t>
            </a:r>
          </a:p>
          <a:p>
            <a:pPr lvl="2"/>
            <a:r>
              <a:rPr lang="en-US" dirty="0"/>
              <a:t>2014 – Human Vision surpassed by ML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41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543" y="137568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is acting in an environment.</a:t>
            </a:r>
          </a:p>
          <a:p>
            <a:pPr lvl="1"/>
            <a:r>
              <a:rPr lang="en-US" dirty="0"/>
              <a:t>Needs learn action to take at every step</a:t>
            </a:r>
          </a:p>
          <a:p>
            <a:pPr lvl="1"/>
            <a:r>
              <a:rPr lang="en-US" dirty="0"/>
              <a:t>Action depends on reward or punishment signals that the agent gets in each state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contrast="20000"/>
          </a:blip>
          <a:srcRect l="3874" r="12022"/>
          <a:stretch/>
        </p:blipFill>
        <p:spPr>
          <a:xfrm>
            <a:off x="439057" y="3223079"/>
            <a:ext cx="6066971" cy="3133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6952342" y="3385813"/>
            <a:ext cx="4677229" cy="29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15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 Space represents the data in a set of n features</a:t>
            </a:r>
          </a:p>
          <a:p>
            <a:r>
              <a:rPr lang="en-US" dirty="0"/>
              <a:t>Features are properties that describe each instance in Instance space</a:t>
            </a:r>
          </a:p>
          <a:p>
            <a:r>
              <a:rPr lang="en-US" dirty="0"/>
              <a:t>Multiple features represented in a Feature Vector</a:t>
            </a:r>
          </a:p>
          <a:p>
            <a:r>
              <a:rPr lang="en-US" dirty="0"/>
              <a:t> We are given data and induction identifies a function, which can explain the data.</a:t>
            </a:r>
          </a:p>
          <a:p>
            <a:r>
              <a:rPr lang="en-US" dirty="0"/>
              <a:t>Hypothesis could be a function which is a line or curve which separates classes.</a:t>
            </a:r>
          </a:p>
          <a:p>
            <a:r>
              <a:rPr lang="en-US" dirty="0"/>
              <a:t>Hypothesis Space</a:t>
            </a:r>
          </a:p>
          <a:p>
            <a:pPr lvl="1"/>
            <a:r>
              <a:rPr lang="en-US" dirty="0"/>
              <a:t> is the set of all legal functions that are solutions to the task</a:t>
            </a:r>
          </a:p>
          <a:p>
            <a:pPr lvl="1"/>
            <a:r>
              <a:rPr lang="en-US" dirty="0"/>
              <a:t>Comprises of the features chosen and the language or the class of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96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2171" y="1825625"/>
            <a:ext cx="5065486" cy="43513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8570" y="1870074"/>
            <a:ext cx="5185229" cy="43068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46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language - representations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285"/>
            <a:ext cx="4727331" cy="41075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98" y="1814285"/>
            <a:ext cx="5454901" cy="41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7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 to make assumptions</a:t>
            </a:r>
          </a:p>
          <a:p>
            <a:pPr lvl="1"/>
            <a:r>
              <a:rPr lang="en-US" dirty="0"/>
              <a:t>Experience alone does not allow us to make conclusions about unseen data instances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Occam’s Razor</a:t>
            </a:r>
          </a:p>
          <a:p>
            <a:pPr lvl="2"/>
            <a:r>
              <a:rPr lang="en-US" dirty="0"/>
              <a:t>prefer the simplest hypothesis. </a:t>
            </a:r>
          </a:p>
          <a:p>
            <a:pPr lvl="2"/>
            <a:r>
              <a:rPr lang="en-US" dirty="0"/>
              <a:t>Philosophical principle that if something can be described in a short language that hypothesis is to be preferred over a more complex hypothesis.</a:t>
            </a:r>
          </a:p>
          <a:p>
            <a:pPr lvl="1"/>
            <a:r>
              <a:rPr lang="en-US" dirty="0"/>
              <a:t>minimum description length</a:t>
            </a:r>
          </a:p>
          <a:p>
            <a:pPr lvl="1"/>
            <a:r>
              <a:rPr lang="en-US" dirty="0"/>
              <a:t>Maximum margin</a:t>
            </a:r>
          </a:p>
          <a:p>
            <a:r>
              <a:rPr lang="en-US" dirty="0"/>
              <a:t>Two types of Bias</a:t>
            </a:r>
          </a:p>
          <a:p>
            <a:pPr lvl="1"/>
            <a:r>
              <a:rPr lang="en-US" dirty="0"/>
              <a:t>Restriction : </a:t>
            </a:r>
          </a:p>
          <a:p>
            <a:pPr lvl="2"/>
            <a:r>
              <a:rPr lang="en-US" dirty="0"/>
              <a:t>Limit the Hypothesis space</a:t>
            </a:r>
          </a:p>
          <a:p>
            <a:pPr lvl="2"/>
            <a:r>
              <a:rPr lang="en-US" dirty="0"/>
              <a:t>For instance, Hypothesis language reflects the inductive bias of the learner</a:t>
            </a:r>
          </a:p>
          <a:p>
            <a:pPr lvl="1"/>
            <a:r>
              <a:rPr lang="en-US" dirty="0"/>
              <a:t>Preference</a:t>
            </a:r>
          </a:p>
          <a:p>
            <a:pPr lvl="2"/>
            <a:r>
              <a:rPr lang="en-US" dirty="0"/>
              <a:t>Impose ordering on Hypothesis Space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60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371"/>
            <a:ext cx="10515600" cy="4783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Inducing a general function from training examples.</a:t>
            </a:r>
          </a:p>
          <a:p>
            <a:r>
              <a:rPr lang="en-US" dirty="0"/>
              <a:t> Given some training examples, the objective is to generalize to test data</a:t>
            </a:r>
          </a:p>
          <a:p>
            <a:pPr lvl="1"/>
            <a:r>
              <a:rPr lang="en-US" dirty="0"/>
              <a:t>Construct hypothesis h to agree with c on the training examples.</a:t>
            </a:r>
          </a:p>
          <a:p>
            <a:pPr lvl="1"/>
            <a:r>
              <a:rPr lang="en-US" dirty="0"/>
              <a:t>Consistent Hypothesis agrees with all training examples.</a:t>
            </a:r>
          </a:p>
          <a:p>
            <a:pPr lvl="1"/>
            <a:r>
              <a:rPr lang="en-US" dirty="0"/>
              <a:t>hypothesis that is consistence with all the training examples </a:t>
            </a:r>
          </a:p>
          <a:p>
            <a:pPr lvl="1"/>
            <a:r>
              <a:rPr lang="en-US" dirty="0"/>
              <a:t>A hypothesis is said to generalize well if it correctly predicts the value of y for novel example.</a:t>
            </a:r>
          </a:p>
          <a:p>
            <a:r>
              <a:rPr lang="en-US" dirty="0"/>
              <a:t>Inductive Learning is an ill posed problem !</a:t>
            </a:r>
          </a:p>
          <a:p>
            <a:r>
              <a:rPr lang="en-US" dirty="0"/>
              <a:t>inductive learning hypothesis</a:t>
            </a:r>
          </a:p>
          <a:p>
            <a:pPr lvl="1"/>
            <a:r>
              <a:rPr lang="en-US" dirty="0"/>
              <a:t>A hypothesis which has a low training error over a sufficiently large training set is expected to do well on unseen examples.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1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23355-8407-4B5C-99A1-299C2B267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09" y="247650"/>
            <a:ext cx="11255181" cy="6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C7D41-161A-4011-9479-27F972AC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2" y="136525"/>
            <a:ext cx="11350844" cy="64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6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CC32A-973E-425D-96E7-979C32E0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797" b="1582"/>
          <a:stretch/>
        </p:blipFill>
        <p:spPr>
          <a:xfrm>
            <a:off x="418665" y="396386"/>
            <a:ext cx="11354670" cy="54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7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F8E17-AAF8-4913-8FA4-3E71359A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75" y="367260"/>
            <a:ext cx="11658450" cy="59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7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D2F100F7E829499504A519ED377E4C" ma:contentTypeVersion="8" ma:contentTypeDescription="Create a new document." ma:contentTypeScope="" ma:versionID="23dd362c9243c0d75cbe44d2e4cfcd96">
  <xsd:schema xmlns:xsd="http://www.w3.org/2001/XMLSchema" xmlns:xs="http://www.w3.org/2001/XMLSchema" xmlns:p="http://schemas.microsoft.com/office/2006/metadata/properties" xmlns:ns2="de1e8674-47fc-4307-a5f9-c4d1fd26e2ef" targetNamespace="http://schemas.microsoft.com/office/2006/metadata/properties" ma:root="true" ma:fieldsID="30e271e36af5afa8b4bfa342423e8352" ns2:_="">
    <xsd:import namespace="de1e8674-47fc-4307-a5f9-c4d1fd26e2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1e8674-47fc-4307-a5f9-c4d1fd26e2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A8828F-5D8E-486E-92C2-70936A60F3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B755B-7064-4323-9DC0-0670CBA0A1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1e8674-47fc-4307-a5f9-c4d1fd26e2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665C07-496A-4ED7-9711-BC76A07B8F3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1181</Words>
  <Application>Microsoft Office PowerPoint</Application>
  <PresentationFormat>Widescreen</PresentationFormat>
  <Paragraphs>226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Algerian</vt:lpstr>
      <vt:lpstr>Arial</vt:lpstr>
      <vt:lpstr>Calibri</vt:lpstr>
      <vt:lpstr>Calibri Light</vt:lpstr>
      <vt:lpstr>Office Theme</vt:lpstr>
      <vt:lpstr>Machine Learning MCA 5152 </vt:lpstr>
      <vt:lpstr>Contents</vt:lpstr>
      <vt:lpstr>History</vt:lpstr>
      <vt:lpstr>History</vt:lpstr>
      <vt:lpstr>History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Programmatic Vs. Machine Learning Solution</vt:lpstr>
      <vt:lpstr>Formal Definition of Machine Learning</vt:lpstr>
      <vt:lpstr>Definition of Machine Learning</vt:lpstr>
      <vt:lpstr>Types of Learning</vt:lpstr>
      <vt:lpstr>Supervised Learning</vt:lpstr>
      <vt:lpstr>Types of Learning</vt:lpstr>
      <vt:lpstr>Types of Learning</vt:lpstr>
      <vt:lpstr>Terminology</vt:lpstr>
      <vt:lpstr>Terminology</vt:lpstr>
      <vt:lpstr>Hypothesis language - representations</vt:lpstr>
      <vt:lpstr>Inductive Bias</vt:lpstr>
      <vt:lpstr>Inductive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MCA 5152</dc:title>
  <dc:creator>Rohini Rao</dc:creator>
  <cp:lastModifiedBy>Nirmal Kumar Nigam</cp:lastModifiedBy>
  <cp:revision>62</cp:revision>
  <dcterms:created xsi:type="dcterms:W3CDTF">2020-08-02T12:27:39Z</dcterms:created>
  <dcterms:modified xsi:type="dcterms:W3CDTF">2022-07-25T03:09:53Z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0x01010061D2F100F7E829499504A519ED377E4C</vt:lpwstr>
  </property>
</Properties>
</file>